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1"/>
  </p:notesMasterIdLst>
  <p:sldIdLst>
    <p:sldId id="256" r:id="rId2"/>
    <p:sldId id="531" r:id="rId3"/>
    <p:sldId id="533" r:id="rId4"/>
    <p:sldId id="534" r:id="rId5"/>
    <p:sldId id="535" r:id="rId6"/>
    <p:sldId id="536" r:id="rId7"/>
    <p:sldId id="538" r:id="rId8"/>
    <p:sldId id="539" r:id="rId9"/>
    <p:sldId id="532" r:id="rId1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2442" y="-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3A9110B-3DCE-468C-AC58-90BA8DDED0C2}" type="slidenum">
              <a:rPr lang="cs-CZ" sz="1200" smtClean="0">
                <a:latin typeface="Arial" charset="0"/>
              </a:rPr>
              <a:pPr eaLnBrk="1" hangingPunct="1"/>
              <a:t>2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101368-2635-4F99-BA1C-718BC3211F2D}" type="slidenum">
              <a:rPr lang="cs-CZ" sz="1200" smtClean="0">
                <a:latin typeface="Arial" charset="0"/>
              </a:rPr>
              <a:pPr eaLnBrk="1" hangingPunct="1"/>
              <a:t>3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46E4476-E1A9-4A46-AE2C-7A88FFDB5A55}" type="slidenum">
              <a:rPr lang="cs-CZ" sz="1200" smtClean="0">
                <a:latin typeface="Arial" charset="0"/>
              </a:rPr>
              <a:pPr eaLnBrk="1" hangingPunct="1"/>
              <a:t>4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F5D3D14-1B7B-4A35-BDDE-2E71486C4E45}" type="slidenum">
              <a:rPr lang="cs-CZ" sz="1200" smtClean="0">
                <a:latin typeface="Arial" charset="0"/>
              </a:rPr>
              <a:pPr eaLnBrk="1" hangingPunct="1"/>
              <a:t>5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F5D3D14-1B7B-4A35-BDDE-2E71486C4E45}" type="slidenum">
              <a:rPr lang="cs-CZ" sz="1200" smtClean="0">
                <a:latin typeface="Arial" charset="0"/>
              </a:rPr>
              <a:pPr eaLnBrk="1" hangingPunct="1"/>
              <a:t>6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28A8ED0-6B1C-4575-B1F5-5B7F5207844C}" type="slidenum">
              <a:rPr lang="cs-CZ" sz="1200" smtClean="0">
                <a:latin typeface="Arial" charset="0"/>
              </a:rPr>
              <a:pPr eaLnBrk="1" hangingPunct="1"/>
              <a:t>7</a:t>
            </a:fld>
            <a:endParaRPr lang="cs-CZ" sz="1200" smtClean="0">
              <a:latin typeface="Arial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ECAEE6F-6BB7-497C-99E9-A0741CA95D92}" type="slidenum">
              <a:rPr lang="cs-CZ" sz="1200" smtClean="0">
                <a:latin typeface="Arial" charset="0"/>
              </a:rPr>
              <a:pPr eaLnBrk="1" hangingPunct="1"/>
              <a:t>8</a:t>
            </a:fld>
            <a:endParaRPr lang="cs-CZ" sz="1200" smtClean="0">
              <a:latin typeface="Arial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  <a:r>
              <a:rPr lang="en-US" sz="2800" dirty="0" smtClean="0"/>
              <a:t>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z="2800" smtClean="0"/>
              <a:t>Anonymous Types</a:t>
            </a:r>
            <a:endParaRPr lang="cs-CZ" sz="280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468313" y="1341438"/>
            <a:ext cx="8207375" cy="50403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Following expression: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/>
              <a:t>	</a:t>
            </a:r>
            <a:r>
              <a:rPr lang="en-US" sz="1400" dirty="0" smtClean="0">
                <a:latin typeface="Courier New" pitchFamily="49" charset="0"/>
              </a:rPr>
              <a:t>new { </a:t>
            </a:r>
            <a:r>
              <a:rPr lang="en-US" sz="1400" i="1" dirty="0" smtClean="0">
                <a:latin typeface="Courier New" pitchFamily="49" charset="0"/>
              </a:rPr>
              <a:t>p1</a:t>
            </a:r>
            <a:r>
              <a:rPr lang="en-US" sz="1400" dirty="0" smtClean="0">
                <a:latin typeface="Courier New" pitchFamily="49" charset="0"/>
              </a:rPr>
              <a:t> = </a:t>
            </a:r>
            <a:r>
              <a:rPr lang="en-US" sz="1400" i="1" dirty="0" smtClean="0">
                <a:latin typeface="Courier New" pitchFamily="49" charset="0"/>
              </a:rPr>
              <a:t>e1</a:t>
            </a:r>
            <a:r>
              <a:rPr lang="en-US" sz="1400" dirty="0" smtClean="0">
                <a:latin typeface="Courier New" pitchFamily="49" charset="0"/>
              </a:rPr>
              <a:t> , </a:t>
            </a:r>
            <a:r>
              <a:rPr lang="en-US" sz="1400" i="1" dirty="0" smtClean="0">
                <a:latin typeface="Courier New" pitchFamily="49" charset="0"/>
              </a:rPr>
              <a:t>p2</a:t>
            </a:r>
            <a:r>
              <a:rPr lang="en-US" sz="1400" dirty="0" smtClean="0">
                <a:latin typeface="Courier New" pitchFamily="49" charset="0"/>
              </a:rPr>
              <a:t> = </a:t>
            </a:r>
            <a:r>
              <a:rPr lang="en-US" sz="1400" i="1" dirty="0" smtClean="0">
                <a:latin typeface="Courier New" pitchFamily="49" charset="0"/>
              </a:rPr>
              <a:t>e2</a:t>
            </a:r>
            <a:r>
              <a:rPr lang="en-US" sz="1400" dirty="0" smtClean="0">
                <a:latin typeface="Courier New" pitchFamily="49" charset="0"/>
              </a:rPr>
              <a:t> , </a:t>
            </a:r>
            <a:r>
              <a:rPr lang="en-US" sz="1400" i="1" dirty="0" smtClean="0">
                <a:latin typeface="Courier New" pitchFamily="49" charset="0"/>
              </a:rPr>
              <a:t>…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i="1" dirty="0" err="1" smtClean="0">
                <a:latin typeface="Courier New" pitchFamily="49" charset="0"/>
              </a:rPr>
              <a:t>pn</a:t>
            </a:r>
            <a:r>
              <a:rPr lang="en-US" sz="1400" dirty="0" smtClean="0">
                <a:latin typeface="Courier New" pitchFamily="49" charset="0"/>
              </a:rPr>
              <a:t> = </a:t>
            </a:r>
            <a:r>
              <a:rPr lang="en-US" sz="1400" i="1" dirty="0" err="1" smtClean="0">
                <a:latin typeface="Courier New" pitchFamily="49" charset="0"/>
              </a:rPr>
              <a:t>en</a:t>
            </a:r>
            <a:r>
              <a:rPr lang="en-US" sz="1400" dirty="0" smtClean="0">
                <a:latin typeface="Courier New" pitchFamily="49" charset="0"/>
              </a:rPr>
              <a:t> }</a:t>
            </a:r>
          </a:p>
          <a:p>
            <a:pPr>
              <a:lnSpc>
                <a:spcPct val="90000"/>
              </a:lnSpc>
            </a:pPr>
            <a:r>
              <a:rPr lang="en-US" sz="1400" dirty="0" smtClean="0"/>
              <a:t>Can be used to define an anonymous type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/>
              <a:t>	</a:t>
            </a:r>
            <a:r>
              <a:rPr lang="cs-CZ" sz="1400" dirty="0" err="1" smtClean="0">
                <a:latin typeface="Courier New" pitchFamily="49" charset="0"/>
              </a:rPr>
              <a:t>class</a:t>
            </a:r>
            <a:r>
              <a:rPr lang="cs-CZ" sz="1400" dirty="0" smtClean="0">
                <a:latin typeface="Courier New" pitchFamily="49" charset="0"/>
              </a:rPr>
              <a:t> __Anonymous1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cs-CZ" sz="1400" dirty="0" smtClean="0">
                <a:latin typeface="Courier New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</a:t>
            </a:r>
            <a:r>
              <a:rPr lang="cs-CZ" sz="1400" dirty="0" err="1" smtClean="0">
                <a:latin typeface="Courier New" pitchFamily="49" charset="0"/>
              </a:rPr>
              <a:t>private</a:t>
            </a:r>
            <a:r>
              <a:rPr lang="cs-CZ" sz="1400" dirty="0" smtClean="0">
                <a:latin typeface="Courier New" pitchFamily="49" charset="0"/>
              </a:rPr>
              <a:t> T1 f1 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</a:t>
            </a:r>
            <a:r>
              <a:rPr lang="cs-CZ" sz="1400" dirty="0" err="1" smtClean="0">
                <a:latin typeface="Courier New" pitchFamily="49" charset="0"/>
              </a:rPr>
              <a:t>private</a:t>
            </a:r>
            <a:r>
              <a:rPr lang="cs-CZ" sz="1400" dirty="0" smtClean="0">
                <a:latin typeface="Courier New" pitchFamily="49" charset="0"/>
              </a:rPr>
              <a:t> T2 f2 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</a:t>
            </a:r>
            <a:r>
              <a:rPr lang="cs-CZ" sz="1400" dirty="0" err="1" smtClean="0">
                <a:latin typeface="Courier New" pitchFamily="49" charset="0"/>
              </a:rPr>
              <a:t>private</a:t>
            </a:r>
            <a:r>
              <a:rPr lang="cs-CZ" sz="1400" dirty="0" smtClean="0">
                <a:latin typeface="Courier New" pitchFamily="49" charset="0"/>
              </a:rPr>
              <a:t> </a:t>
            </a:r>
            <a:r>
              <a:rPr lang="cs-CZ" sz="1400" dirty="0" err="1" smtClean="0">
                <a:latin typeface="Courier New" pitchFamily="49" charset="0"/>
              </a:rPr>
              <a:t>Tn</a:t>
            </a:r>
            <a:r>
              <a:rPr lang="cs-CZ" sz="1400" dirty="0" smtClean="0">
                <a:latin typeface="Courier New" pitchFamily="49" charset="0"/>
              </a:rPr>
              <a:t> </a:t>
            </a:r>
            <a:r>
              <a:rPr lang="cs-CZ" sz="1400" dirty="0" err="1" smtClean="0">
                <a:latin typeface="Courier New" pitchFamily="49" charset="0"/>
              </a:rPr>
              <a:t>fn</a:t>
            </a:r>
            <a:r>
              <a:rPr lang="cs-CZ" sz="1400" dirty="0" smtClean="0">
                <a:latin typeface="Courier New" pitchFamily="49" charset="0"/>
              </a:rPr>
              <a:t> 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T1 p1 { </a:t>
            </a:r>
            <a:r>
              <a:rPr lang="cs-CZ" sz="1400" dirty="0" err="1" smtClean="0">
                <a:latin typeface="Courier New" pitchFamily="49" charset="0"/>
              </a:rPr>
              <a:t>get</a:t>
            </a:r>
            <a:r>
              <a:rPr lang="cs-CZ" sz="1400" dirty="0" smtClean="0">
                <a:latin typeface="Courier New" pitchFamily="49" charset="0"/>
              </a:rPr>
              <a:t> { return f1 ; } set { f1 = </a:t>
            </a:r>
            <a:r>
              <a:rPr lang="cs-CZ" sz="1400" dirty="0" err="1" smtClean="0">
                <a:latin typeface="Courier New" pitchFamily="49" charset="0"/>
              </a:rPr>
              <a:t>value</a:t>
            </a:r>
            <a:r>
              <a:rPr lang="cs-CZ" sz="1400" dirty="0" smtClean="0">
                <a:latin typeface="Courier New" pitchFamily="49" charset="0"/>
              </a:rPr>
              <a:t> ; }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T2 p2 { </a:t>
            </a:r>
            <a:r>
              <a:rPr lang="cs-CZ" sz="1400" dirty="0" err="1" smtClean="0">
                <a:latin typeface="Courier New" pitchFamily="49" charset="0"/>
              </a:rPr>
              <a:t>get</a:t>
            </a:r>
            <a:r>
              <a:rPr lang="cs-CZ" sz="1400" dirty="0" smtClean="0">
                <a:latin typeface="Courier New" pitchFamily="49" charset="0"/>
              </a:rPr>
              <a:t> { return f2 ; } set { f2 = </a:t>
            </a:r>
            <a:r>
              <a:rPr lang="cs-CZ" sz="1400" dirty="0" err="1" smtClean="0">
                <a:latin typeface="Courier New" pitchFamily="49" charset="0"/>
              </a:rPr>
              <a:t>value</a:t>
            </a:r>
            <a:r>
              <a:rPr lang="cs-CZ" sz="1400" dirty="0" smtClean="0">
                <a:latin typeface="Courier New" pitchFamily="49" charset="0"/>
              </a:rPr>
              <a:t> ; }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T1 p1 { </a:t>
            </a:r>
            <a:r>
              <a:rPr lang="cs-CZ" sz="1400" dirty="0" err="1" smtClean="0">
                <a:latin typeface="Courier New" pitchFamily="49" charset="0"/>
              </a:rPr>
              <a:t>get</a:t>
            </a:r>
            <a:r>
              <a:rPr lang="cs-CZ" sz="1400" dirty="0" smtClean="0">
                <a:latin typeface="Courier New" pitchFamily="49" charset="0"/>
              </a:rPr>
              <a:t> { return f1 ; } set { f1 = </a:t>
            </a:r>
            <a:r>
              <a:rPr lang="cs-CZ" sz="1400" dirty="0" err="1" smtClean="0">
                <a:latin typeface="Courier New" pitchFamily="49" charset="0"/>
              </a:rPr>
              <a:t>value</a:t>
            </a:r>
            <a:r>
              <a:rPr lang="cs-CZ" sz="1400" dirty="0" smtClean="0">
                <a:latin typeface="Courier New" pitchFamily="49" charset="0"/>
              </a:rPr>
              <a:t> ; }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}</a:t>
            </a: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400" dirty="0" smtClean="0"/>
              <a:t>And create its instance using object initializer</a:t>
            </a:r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sz="1400" dirty="0" smtClean="0"/>
              <a:t>Different anonymous object </a:t>
            </a:r>
            <a:r>
              <a:rPr lang="en-US" sz="1400" dirty="0" err="1" smtClean="0"/>
              <a:t>initilizers</a:t>
            </a:r>
            <a:r>
              <a:rPr lang="en-US" sz="1400" dirty="0" smtClean="0"/>
              <a:t> that define properties with same names in the same order generate the same anonymous type: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/>
              <a:t>	</a:t>
            </a:r>
            <a:r>
              <a:rPr lang="cs-CZ" sz="1400" dirty="0" smtClean="0">
                <a:latin typeface="Courier New" pitchFamily="49" charset="0"/>
              </a:rPr>
              <a:t>var p1 = </a:t>
            </a:r>
            <a:r>
              <a:rPr lang="cs-CZ" sz="1400" dirty="0" err="1" smtClean="0">
                <a:latin typeface="Courier New" pitchFamily="49" charset="0"/>
              </a:rPr>
              <a:t>new</a:t>
            </a:r>
            <a:r>
              <a:rPr lang="cs-CZ" sz="1400" dirty="0" smtClean="0">
                <a:latin typeface="Courier New" pitchFamily="49" charset="0"/>
              </a:rPr>
              <a:t> { </a:t>
            </a:r>
            <a:r>
              <a:rPr lang="cs-CZ" sz="1400" dirty="0" err="1" smtClean="0">
                <a:latin typeface="Courier New" pitchFamily="49" charset="0"/>
              </a:rPr>
              <a:t>Name</a:t>
            </a:r>
            <a:r>
              <a:rPr lang="cs-CZ" sz="1400" dirty="0" smtClean="0">
                <a:latin typeface="Courier New" pitchFamily="49" charset="0"/>
              </a:rPr>
              <a:t> = "</a:t>
            </a:r>
            <a:r>
              <a:rPr lang="cs-CZ" sz="1400" dirty="0" err="1" smtClean="0">
                <a:latin typeface="Courier New" pitchFamily="49" charset="0"/>
              </a:rPr>
              <a:t>Lawnmower</a:t>
            </a:r>
            <a:r>
              <a:rPr lang="cs-CZ" sz="1400" dirty="0" smtClean="0">
                <a:latin typeface="Courier New" pitchFamily="49" charset="0"/>
              </a:rPr>
              <a:t>", </a:t>
            </a:r>
            <a:r>
              <a:rPr lang="cs-CZ" sz="1400" dirty="0" err="1" smtClean="0">
                <a:latin typeface="Courier New" pitchFamily="49" charset="0"/>
              </a:rPr>
              <a:t>Price</a:t>
            </a:r>
            <a:r>
              <a:rPr lang="cs-CZ" sz="1400" dirty="0" smtClean="0">
                <a:latin typeface="Courier New" pitchFamily="49" charset="0"/>
              </a:rPr>
              <a:t> = 495.00 };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var p2 = </a:t>
            </a:r>
            <a:r>
              <a:rPr lang="cs-CZ" sz="1400" dirty="0" err="1" smtClean="0">
                <a:latin typeface="Courier New" pitchFamily="49" charset="0"/>
              </a:rPr>
              <a:t>new</a:t>
            </a:r>
            <a:r>
              <a:rPr lang="cs-CZ" sz="1400" dirty="0" smtClean="0">
                <a:latin typeface="Courier New" pitchFamily="49" charset="0"/>
              </a:rPr>
              <a:t> { </a:t>
            </a:r>
            <a:r>
              <a:rPr lang="cs-CZ" sz="1400" dirty="0" err="1" smtClean="0">
                <a:latin typeface="Courier New" pitchFamily="49" charset="0"/>
              </a:rPr>
              <a:t>Name</a:t>
            </a:r>
            <a:r>
              <a:rPr lang="cs-CZ" sz="1400" dirty="0" smtClean="0">
                <a:latin typeface="Courier New" pitchFamily="49" charset="0"/>
              </a:rPr>
              <a:t> = "</a:t>
            </a:r>
            <a:r>
              <a:rPr lang="cs-CZ" sz="1400" dirty="0" err="1" smtClean="0">
                <a:latin typeface="Courier New" pitchFamily="49" charset="0"/>
              </a:rPr>
              <a:t>Shovel</a:t>
            </a:r>
            <a:r>
              <a:rPr lang="cs-CZ" sz="1400" dirty="0" smtClean="0">
                <a:latin typeface="Courier New" pitchFamily="49" charset="0"/>
              </a:rPr>
              <a:t>", </a:t>
            </a:r>
            <a:r>
              <a:rPr lang="cs-CZ" sz="1400" dirty="0" err="1" smtClean="0">
                <a:latin typeface="Courier New" pitchFamily="49" charset="0"/>
              </a:rPr>
              <a:t>Price</a:t>
            </a:r>
            <a:r>
              <a:rPr lang="cs-CZ" sz="1400" dirty="0" smtClean="0">
                <a:latin typeface="Courier New" pitchFamily="49" charset="0"/>
              </a:rPr>
              <a:t> = 26.95 };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p1 = p2;</a:t>
            </a:r>
          </a:p>
          <a:p>
            <a:pPr>
              <a:lnSpc>
                <a:spcPct val="90000"/>
              </a:lnSpc>
            </a:pPr>
            <a:endParaRPr lang="cs-CZ" sz="14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endParaRPr lang="cs-CZ" sz="1400" dirty="0" smtClean="0"/>
          </a:p>
        </p:txBody>
      </p:sp>
    </p:spTree>
    <p:extLst>
      <p:ext uri="{BB962C8B-B14F-4D97-AF65-F5344CB8AC3E}">
        <p14:creationId xmlns:p14="http://schemas.microsoft.com/office/powerpoint/2010/main" val="354631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 – Examples</a:t>
            </a:r>
            <a:endParaRPr lang="cs-CZ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468313" y="1341438"/>
            <a:ext cx="8207375" cy="5040312"/>
          </a:xfrm>
        </p:spPr>
        <p:txBody>
          <a:bodyPr/>
          <a:lstStyle/>
          <a:p>
            <a:r>
              <a:rPr lang="en-US" sz="1600" dirty="0" smtClean="0"/>
              <a:t>Query expression: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b="1" dirty="0" smtClean="0">
                <a:latin typeface="Courier New" pitchFamily="49" charset="0"/>
              </a:rPr>
              <a:t>from</a:t>
            </a:r>
            <a:r>
              <a:rPr lang="en-US" sz="1600" dirty="0" smtClean="0">
                <a:latin typeface="Courier New" pitchFamily="49" charset="0"/>
              </a:rPr>
              <a:t> c </a:t>
            </a:r>
            <a:r>
              <a:rPr lang="en-US" sz="1600" b="1" dirty="0" smtClean="0">
                <a:latin typeface="Courier New" pitchFamily="49" charset="0"/>
              </a:rPr>
              <a:t>in</a:t>
            </a:r>
            <a:r>
              <a:rPr lang="en-US" sz="1600" dirty="0" smtClean="0">
                <a:latin typeface="Courier New" pitchFamily="49" charset="0"/>
              </a:rPr>
              <a:t> customers </a:t>
            </a:r>
            <a:r>
              <a:rPr lang="en-US" sz="1600" b="1" dirty="0">
                <a:latin typeface="Courier New" pitchFamily="49" charset="0"/>
              </a:rPr>
              <a:t>where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== "London“ 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 smtClean="0">
                <a:latin typeface="Courier New" pitchFamily="49" charset="0"/>
              </a:rPr>
              <a:t> c</a:t>
            </a:r>
          </a:p>
          <a:p>
            <a:pPr>
              <a:buFontTx/>
              <a:buNone/>
            </a:pPr>
            <a:endParaRPr lang="en-US" sz="1600" dirty="0" smtClean="0">
              <a:latin typeface="Courier New" pitchFamily="49" charset="0"/>
            </a:endParaRPr>
          </a:p>
          <a:p>
            <a:r>
              <a:rPr lang="en-US" sz="1600" dirty="0" smtClean="0"/>
              <a:t>Gets translated to:</a:t>
            </a:r>
          </a:p>
          <a:p>
            <a:endParaRPr lang="en-US" sz="1600" dirty="0" smtClean="0"/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>
                <a:latin typeface="Courier New" pitchFamily="49" charset="0"/>
              </a:rPr>
              <a:t>.Where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== "London"</a:t>
            </a:r>
            <a:r>
              <a:rPr lang="en-US" sz="1600" b="1" dirty="0">
                <a:latin typeface="Courier New" pitchFamily="49" charset="0"/>
              </a:rPr>
              <a:t>)</a:t>
            </a:r>
            <a:endParaRPr lang="cs-CZ" sz="16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5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 – Examples</a:t>
            </a:r>
            <a:endParaRPr lang="cs-CZ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468313" y="1341438"/>
            <a:ext cx="8207375" cy="5040312"/>
          </a:xfrm>
        </p:spPr>
        <p:txBody>
          <a:bodyPr/>
          <a:lstStyle/>
          <a:p>
            <a:r>
              <a:rPr lang="en-US" sz="1600" dirty="0" smtClean="0"/>
              <a:t>Query expression: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b="1" dirty="0">
                <a:latin typeface="Courier New" pitchFamily="49" charset="0"/>
              </a:rPr>
              <a:t>from</a:t>
            </a:r>
            <a:r>
              <a:rPr lang="en-US" sz="1600" dirty="0" smtClean="0">
                <a:latin typeface="Courier New" pitchFamily="49" charset="0"/>
              </a:rPr>
              <a:t> c </a:t>
            </a:r>
            <a:r>
              <a:rPr lang="en-US" sz="1600" b="1" dirty="0">
                <a:latin typeface="Courier New" pitchFamily="49" charset="0"/>
              </a:rPr>
              <a:t>in</a:t>
            </a:r>
            <a:r>
              <a:rPr lang="en-US" sz="1600" dirty="0" smtClean="0">
                <a:latin typeface="Courier New" pitchFamily="49" charset="0"/>
              </a:rPr>
              <a:t> customers </a:t>
            </a:r>
            <a:r>
              <a:rPr lang="en-US" sz="1600" b="1" dirty="0">
                <a:latin typeface="Courier New" pitchFamily="49" charset="0"/>
              </a:rPr>
              <a:t>where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== "London" 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endParaRPr lang="en-US" sz="1600" dirty="0" smtClean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600" dirty="0" smtClean="0"/>
          </a:p>
          <a:p>
            <a:r>
              <a:rPr lang="en-US" sz="1600" dirty="0" smtClean="0"/>
              <a:t>Gets translated to:</a:t>
            </a:r>
          </a:p>
          <a:p>
            <a:endParaRPr lang="en-US" sz="1600" dirty="0" smtClean="0"/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>
                <a:latin typeface="Courier New" pitchFamily="49" charset="0"/>
              </a:rPr>
              <a:t>.Where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== "London"</a:t>
            </a:r>
            <a:r>
              <a:rPr lang="en-US" sz="1600" b="1" dirty="0">
                <a:latin typeface="Courier New" pitchFamily="49" charset="0"/>
              </a:rPr>
              <a:t>).Select(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b="1" dirty="0">
                <a:latin typeface="Courier New" pitchFamily="49" charset="0"/>
              </a:rPr>
              <a:t>)</a:t>
            </a:r>
            <a:r>
              <a:rPr lang="cs-CZ" sz="1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769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 – Examples</a:t>
            </a:r>
            <a:endParaRPr lang="cs-CZ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219200"/>
            <a:ext cx="8820150" cy="5105400"/>
          </a:xfrm>
        </p:spPr>
        <p:txBody>
          <a:bodyPr/>
          <a:lstStyle/>
          <a:p>
            <a:r>
              <a:rPr lang="en-US" sz="1600" dirty="0" smtClean="0"/>
              <a:t>Query expression: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b="1" dirty="0">
                <a:latin typeface="Courier New" pitchFamily="49" charset="0"/>
              </a:rPr>
              <a:t>from</a:t>
            </a:r>
            <a:r>
              <a:rPr lang="en-US" sz="1600" dirty="0" smtClean="0">
                <a:latin typeface="Courier New" pitchFamily="49" charset="0"/>
              </a:rPr>
              <a:t> c </a:t>
            </a:r>
            <a:r>
              <a:rPr lang="en-US" sz="1600" b="1" dirty="0">
                <a:latin typeface="Courier New" pitchFamily="49" charset="0"/>
              </a:rPr>
              <a:t>in</a:t>
            </a:r>
            <a:r>
              <a:rPr lang="en-US" sz="1600" dirty="0" smtClean="0">
                <a:latin typeface="Courier New" pitchFamily="49" charset="0"/>
              </a:rPr>
              <a:t> customers </a:t>
            </a:r>
            <a:r>
              <a:rPr lang="en-US" sz="1600" b="1" dirty="0" err="1">
                <a:latin typeface="Courier New" pitchFamily="49" charset="0"/>
              </a:rPr>
              <a:t>orderby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 smtClean="0">
                <a:latin typeface="Courier New" pitchFamily="49" charset="0"/>
              </a:rPr>
              <a:t> new {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}</a:t>
            </a:r>
          </a:p>
          <a:p>
            <a:pPr>
              <a:buFontTx/>
              <a:buNone/>
            </a:pPr>
            <a:endParaRPr lang="en-US" sz="1600" dirty="0" smtClean="0"/>
          </a:p>
          <a:p>
            <a:r>
              <a:rPr lang="en-US" sz="1600" dirty="0" smtClean="0"/>
              <a:t>Gets translated to:</a:t>
            </a:r>
          </a:p>
          <a:p>
            <a:endParaRPr lang="en-US" sz="1600" dirty="0" smtClean="0"/>
          </a:p>
          <a:p>
            <a:pPr>
              <a:buFontTx/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>
                <a:latin typeface="Courier New" pitchFamily="49" charset="0"/>
              </a:rPr>
              <a:t>.OrderBy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b="1" dirty="0">
                <a:latin typeface="Courier New" pitchFamily="49" charset="0"/>
              </a:rPr>
              <a:t>).Select(</a:t>
            </a:r>
            <a:r>
              <a:rPr lang="en-US" sz="1600" dirty="0" smtClean="0">
                <a:latin typeface="Courier New" pitchFamily="49" charset="0"/>
              </a:rPr>
              <a:t>c =&gt; new { Name =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, City =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 }</a:t>
            </a:r>
            <a:r>
              <a:rPr lang="en-US" sz="1600" b="1" dirty="0" smtClean="0">
                <a:latin typeface="Courier New" pitchFamily="49" charset="0"/>
              </a:rPr>
              <a:t>)</a:t>
            </a:r>
          </a:p>
          <a:p>
            <a:pPr>
              <a:buFontTx/>
              <a:buNone/>
            </a:pPr>
            <a:endParaRPr lang="en-US" sz="1600" dirty="0" smtClean="0"/>
          </a:p>
          <a:p>
            <a:pPr>
              <a:buFontTx/>
              <a:buNone/>
            </a:pP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290312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 – Examples</a:t>
            </a:r>
            <a:endParaRPr lang="cs-CZ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219200"/>
            <a:ext cx="8820150" cy="5105400"/>
          </a:xfrm>
        </p:spPr>
        <p:txBody>
          <a:bodyPr/>
          <a:lstStyle/>
          <a:p>
            <a:r>
              <a:rPr lang="en-US" sz="1600" dirty="0" smtClean="0"/>
              <a:t>Query expression:</a:t>
            </a:r>
          </a:p>
          <a:p>
            <a:pPr>
              <a:buFontTx/>
              <a:buNone/>
            </a:pPr>
            <a:r>
              <a:rPr lang="en-US" sz="1600" dirty="0" smtClean="0"/>
              <a:t>	</a:t>
            </a:r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b="1" dirty="0">
                <a:latin typeface="Courier New" pitchFamily="49" charset="0"/>
              </a:rPr>
              <a:t>from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</a:rPr>
              <a:t>c </a:t>
            </a:r>
            <a:r>
              <a:rPr lang="en-US" sz="1600" b="1" dirty="0">
                <a:latin typeface="Courier New" pitchFamily="49" charset="0"/>
              </a:rPr>
              <a:t>in</a:t>
            </a:r>
            <a:r>
              <a:rPr lang="en-US" sz="1600" dirty="0">
                <a:latin typeface="Courier New" pitchFamily="49" charset="0"/>
              </a:rPr>
              <a:t> customers </a:t>
            </a:r>
            <a:r>
              <a:rPr lang="en-US" sz="1600" b="1" dirty="0">
                <a:latin typeface="Courier New" pitchFamily="49" charset="0"/>
              </a:rPr>
              <a:t>where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c.City</a:t>
            </a:r>
            <a:r>
              <a:rPr lang="en-US" sz="1600" dirty="0">
                <a:latin typeface="Courier New" pitchFamily="49" charset="0"/>
              </a:rPr>
              <a:t> == "London"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</a:rPr>
              <a:t>orderby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</a:rPr>
              <a:t>select</a:t>
            </a:r>
            <a:r>
              <a:rPr lang="en-US" sz="1600" dirty="0">
                <a:latin typeface="Courier New" pitchFamily="49" charset="0"/>
              </a:rPr>
              <a:t> new {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}</a:t>
            </a:r>
          </a:p>
          <a:p>
            <a:pPr>
              <a:buFontTx/>
              <a:buNone/>
            </a:pPr>
            <a:endParaRPr lang="en-US" sz="1600" dirty="0" smtClean="0"/>
          </a:p>
          <a:p>
            <a:r>
              <a:rPr lang="en-US" sz="1600" dirty="0" smtClean="0"/>
              <a:t>Gets translated to:</a:t>
            </a:r>
          </a:p>
          <a:p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>
                <a:latin typeface="Courier New" pitchFamily="49" charset="0"/>
              </a:rPr>
              <a:t>.Where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dirty="0">
                <a:latin typeface="Courier New" pitchFamily="49" charset="0"/>
              </a:rPr>
              <a:t>c =&gt; </a:t>
            </a:r>
            <a:r>
              <a:rPr lang="en-US" sz="1600" dirty="0" err="1">
                <a:latin typeface="Courier New" pitchFamily="49" charset="0"/>
              </a:rPr>
              <a:t>c.City</a:t>
            </a:r>
            <a:r>
              <a:rPr lang="en-US" sz="1600" dirty="0">
                <a:latin typeface="Courier New" pitchFamily="49" charset="0"/>
              </a:rPr>
              <a:t> == "London</a:t>
            </a:r>
            <a:r>
              <a:rPr lang="en-US" sz="1600" dirty="0" smtClean="0">
                <a:latin typeface="Courier New" pitchFamily="49" charset="0"/>
              </a:rPr>
              <a:t>"</a:t>
            </a:r>
            <a:r>
              <a:rPr lang="en-US" sz="1600" b="1" dirty="0" smtClean="0">
                <a:latin typeface="Courier New" pitchFamily="49" charset="0"/>
              </a:rPr>
              <a:t>).</a:t>
            </a:r>
            <a:r>
              <a:rPr lang="en-US" sz="1600" b="1" dirty="0" err="1" smtClean="0">
                <a:latin typeface="Courier New" pitchFamily="49" charset="0"/>
              </a:rPr>
              <a:t>OrderBy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 =&gt;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b="1" dirty="0" smtClean="0">
                <a:latin typeface="Courier New" pitchFamily="49" charset="0"/>
              </a:rPr>
              <a:t>).Select(</a:t>
            </a:r>
            <a:r>
              <a:rPr lang="en-US" sz="1600" dirty="0" smtClean="0">
                <a:latin typeface="Courier New" pitchFamily="49" charset="0"/>
              </a:rPr>
              <a:t>c </a:t>
            </a:r>
            <a:r>
              <a:rPr lang="en-US" sz="1600" dirty="0">
                <a:latin typeface="Courier New" pitchFamily="49" charset="0"/>
              </a:rPr>
              <a:t>=&gt; </a:t>
            </a:r>
            <a:r>
              <a:rPr lang="en-US" sz="1600" dirty="0" smtClean="0">
                <a:latin typeface="Courier New" pitchFamily="49" charset="0"/>
              </a:rPr>
              <a:t>new { </a:t>
            </a:r>
            <a:r>
              <a:rPr lang="en-US" sz="1600" dirty="0" err="1" smtClean="0">
                <a:latin typeface="Courier New" pitchFamily="49" charset="0"/>
              </a:rPr>
              <a:t>c.City</a:t>
            </a:r>
            <a:r>
              <a:rPr lang="en-US" sz="1600" dirty="0" smtClean="0">
                <a:latin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</a:rPr>
              <a:t>c.Name</a:t>
            </a:r>
            <a:r>
              <a:rPr lang="en-US" sz="1600" dirty="0" smtClean="0">
                <a:latin typeface="Courier New" pitchFamily="49" charset="0"/>
              </a:rPr>
              <a:t> }</a:t>
            </a:r>
            <a:r>
              <a:rPr lang="en-US" sz="1600" b="1" dirty="0" smtClean="0">
                <a:latin typeface="Courier New" pitchFamily="49" charset="0"/>
              </a:rPr>
              <a:t>)</a:t>
            </a:r>
          </a:p>
          <a:p>
            <a:pPr>
              <a:buFontTx/>
              <a:buNone/>
            </a:pPr>
            <a:endParaRPr lang="en-US" sz="1600" dirty="0" smtClean="0"/>
          </a:p>
          <a:p>
            <a:r>
              <a:rPr lang="en-US" sz="1600" dirty="0" smtClean="0"/>
              <a:t>NOTE – is equivalent to (i.e. “c” variables in lambdas are not related to each other):</a:t>
            </a:r>
            <a:endParaRPr lang="en-US" sz="1600" dirty="0"/>
          </a:p>
          <a:p>
            <a:endParaRPr lang="en-US" sz="1600" dirty="0"/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 smtClean="0">
                <a:latin typeface="Courier New" pitchFamily="49" charset="0"/>
              </a:rPr>
              <a:t>customers</a:t>
            </a:r>
            <a:r>
              <a:rPr lang="en-US" sz="1600" b="1" dirty="0" err="1" smtClean="0">
                <a:latin typeface="Courier New" pitchFamily="49" charset="0"/>
              </a:rPr>
              <a:t>.Where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c1 </a:t>
            </a:r>
            <a:r>
              <a:rPr lang="en-US" sz="1600" dirty="0">
                <a:latin typeface="Courier New" pitchFamily="49" charset="0"/>
              </a:rPr>
              <a:t>=&gt; </a:t>
            </a:r>
            <a:r>
              <a:rPr lang="en-US" sz="1600" dirty="0" smtClean="0">
                <a:latin typeface="Courier New" pitchFamily="49" charset="0"/>
              </a:rPr>
              <a:t>c1.City </a:t>
            </a:r>
            <a:r>
              <a:rPr lang="en-US" sz="1600" dirty="0">
                <a:latin typeface="Courier New" pitchFamily="49" charset="0"/>
              </a:rPr>
              <a:t>== "London"</a:t>
            </a:r>
            <a:r>
              <a:rPr lang="en-US" sz="1600" b="1" dirty="0">
                <a:latin typeface="Courier New" pitchFamily="49" charset="0"/>
              </a:rPr>
              <a:t>).</a:t>
            </a:r>
            <a:r>
              <a:rPr lang="en-US" sz="1600" b="1" dirty="0" err="1" smtClean="0">
                <a:latin typeface="Courier New" pitchFamily="49" charset="0"/>
              </a:rPr>
              <a:t>OrderBy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dirty="0" smtClean="0">
                <a:latin typeface="Courier New" pitchFamily="49" charset="0"/>
              </a:rPr>
              <a:t>c2 </a:t>
            </a:r>
            <a:r>
              <a:rPr lang="en-US" sz="1600" dirty="0">
                <a:latin typeface="Courier New" pitchFamily="49" charset="0"/>
              </a:rPr>
              <a:t>=&gt; </a:t>
            </a:r>
            <a:r>
              <a:rPr lang="en-US" sz="1600" dirty="0" smtClean="0">
                <a:latin typeface="Courier New" pitchFamily="49" charset="0"/>
              </a:rPr>
              <a:t>c2.Name</a:t>
            </a:r>
            <a:r>
              <a:rPr lang="en-US" sz="1600" b="1" dirty="0" smtClean="0">
                <a:latin typeface="Courier New" pitchFamily="49" charset="0"/>
              </a:rPr>
              <a:t>).Select(</a:t>
            </a:r>
            <a:r>
              <a:rPr lang="en-US" sz="1600" dirty="0" smtClean="0">
                <a:latin typeface="Courier New" pitchFamily="49" charset="0"/>
              </a:rPr>
              <a:t>c3 </a:t>
            </a:r>
            <a:r>
              <a:rPr lang="en-US" sz="1600" dirty="0">
                <a:latin typeface="Courier New" pitchFamily="49" charset="0"/>
              </a:rPr>
              <a:t>=&gt; new { </a:t>
            </a:r>
            <a:r>
              <a:rPr lang="en-US" sz="1600" dirty="0" smtClean="0">
                <a:latin typeface="Courier New" pitchFamily="49" charset="0"/>
              </a:rPr>
              <a:t>c3.City</a:t>
            </a:r>
            <a:r>
              <a:rPr lang="en-US" sz="1600" dirty="0">
                <a:latin typeface="Courier New" pitchFamily="49" charset="0"/>
              </a:rPr>
              <a:t>, </a:t>
            </a:r>
            <a:r>
              <a:rPr lang="en-US" sz="1600" dirty="0" smtClean="0">
                <a:latin typeface="Courier New" pitchFamily="49" charset="0"/>
              </a:rPr>
              <a:t>c3.Name </a:t>
            </a:r>
            <a:r>
              <a:rPr lang="en-US" sz="1600" dirty="0">
                <a:latin typeface="Courier New" pitchFamily="49" charset="0"/>
              </a:rPr>
              <a:t>}</a:t>
            </a:r>
            <a:r>
              <a:rPr lang="en-US" sz="1600" b="1" dirty="0">
                <a:latin typeface="Courier New" pitchFamily="49" charset="0"/>
              </a:rPr>
              <a:t>)</a:t>
            </a:r>
          </a:p>
          <a:p>
            <a:pPr>
              <a:buNone/>
            </a:pPr>
            <a:endParaRPr lang="en-US" sz="1600" dirty="0"/>
          </a:p>
          <a:p>
            <a:pPr>
              <a:buFontTx/>
              <a:buNone/>
            </a:pP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325615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Query Expressions</a:t>
            </a:r>
            <a:endParaRPr lang="cs-CZ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323528" y="1219200"/>
            <a:ext cx="8569647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400" dirty="0" smtClean="0"/>
              <a:t>Query expressions or LINQ (Language </a:t>
            </a:r>
            <a:r>
              <a:rPr lang="en-US" sz="1400" dirty="0" err="1" smtClean="0"/>
              <a:t>INtergrated</a:t>
            </a:r>
            <a:r>
              <a:rPr lang="en-US" sz="1400" dirty="0" smtClean="0"/>
              <a:t> Queries) are the key feature of .NET 3.5</a:t>
            </a:r>
          </a:p>
          <a:p>
            <a:pPr>
              <a:lnSpc>
                <a:spcPct val="80000"/>
              </a:lnSpc>
            </a:pPr>
            <a:r>
              <a:rPr lang="en-US" sz="1400" dirty="0" smtClean="0"/>
              <a:t>Query expressions are translated to method calls – works on classes like: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/>
              <a:t>	</a:t>
            </a:r>
            <a:r>
              <a:rPr lang="cs-CZ" sz="1400" dirty="0" err="1" smtClean="0">
                <a:latin typeface="Courier New" pitchFamily="49" charset="0"/>
              </a:rPr>
              <a:t>delegate</a:t>
            </a:r>
            <a:r>
              <a:rPr lang="cs-CZ" sz="1400" dirty="0" smtClean="0">
                <a:latin typeface="Courier New" pitchFamily="49" charset="0"/>
              </a:rPr>
              <a:t> R 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&lt;A,R&gt;(A </a:t>
            </a:r>
            <a:r>
              <a:rPr lang="cs-CZ" sz="1400" dirty="0" err="1" smtClean="0">
                <a:latin typeface="Courier New" pitchFamily="49" charset="0"/>
              </a:rPr>
              <a:t>arg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err="1" smtClean="0">
                <a:latin typeface="Courier New" pitchFamily="49" charset="0"/>
              </a:rPr>
              <a:t>class</a:t>
            </a:r>
            <a:r>
              <a:rPr lang="cs-CZ" sz="1400" dirty="0" smtClean="0">
                <a:latin typeface="Courier New" pitchFamily="49" charset="0"/>
              </a:rPr>
              <a:t> C&lt;T&gt;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C&lt;T&gt; </a:t>
            </a:r>
            <a:r>
              <a:rPr lang="cs-CZ" sz="1400" dirty="0" err="1" smtClean="0">
                <a:latin typeface="Courier New" pitchFamily="49" charset="0"/>
              </a:rPr>
              <a:t>Where</a:t>
            </a:r>
            <a:r>
              <a:rPr lang="cs-CZ" sz="1400" dirty="0" smtClean="0">
                <a:latin typeface="Courier New" pitchFamily="49" charset="0"/>
              </a:rPr>
              <a:t>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</a:t>
            </a:r>
            <a:r>
              <a:rPr lang="cs-CZ" sz="1400" dirty="0" err="1" smtClean="0">
                <a:latin typeface="Courier New" pitchFamily="49" charset="0"/>
              </a:rPr>
              <a:t>T,bool</a:t>
            </a:r>
            <a:r>
              <a:rPr lang="cs-CZ" sz="1400" dirty="0" smtClean="0">
                <a:latin typeface="Courier New" pitchFamily="49" charset="0"/>
              </a:rPr>
              <a:t>&gt; </a:t>
            </a:r>
            <a:r>
              <a:rPr lang="cs-CZ" sz="1400" dirty="0" err="1" smtClean="0">
                <a:latin typeface="Courier New" pitchFamily="49" charset="0"/>
              </a:rPr>
              <a:t>predicate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C&lt;S&gt; </a:t>
            </a:r>
            <a:r>
              <a:rPr lang="cs-CZ" sz="1400" dirty="0" err="1" smtClean="0">
                <a:latin typeface="Courier New" pitchFamily="49" charset="0"/>
              </a:rPr>
              <a:t>Select</a:t>
            </a:r>
            <a:r>
              <a:rPr lang="cs-CZ" sz="1400" dirty="0" smtClean="0">
                <a:latin typeface="Courier New" pitchFamily="49" charset="0"/>
              </a:rPr>
              <a:t>&lt;S&gt;(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&lt;T,S&gt; </a:t>
            </a:r>
            <a:r>
              <a:rPr lang="cs-CZ" sz="1400" dirty="0" err="1" smtClean="0">
                <a:latin typeface="Courier New" pitchFamily="49" charset="0"/>
              </a:rPr>
              <a:t>selector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C&lt;S&gt; </a:t>
            </a:r>
            <a:r>
              <a:rPr lang="cs-CZ" sz="1400" dirty="0" err="1" smtClean="0">
                <a:latin typeface="Courier New" pitchFamily="49" charset="0"/>
              </a:rPr>
              <a:t>SelectMany</a:t>
            </a:r>
            <a:r>
              <a:rPr lang="cs-CZ" sz="1400" dirty="0" smtClean="0">
                <a:latin typeface="Courier New" pitchFamily="49" charset="0"/>
              </a:rPr>
              <a:t>&lt;S&gt;(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&lt;T,C&lt;S&gt;&gt; </a:t>
            </a:r>
            <a:r>
              <a:rPr lang="cs-CZ" sz="1400" dirty="0" err="1" smtClean="0">
                <a:latin typeface="Courier New" pitchFamily="49" charset="0"/>
              </a:rPr>
              <a:t>selector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O&lt;T&gt; </a:t>
            </a:r>
            <a:r>
              <a:rPr lang="cs-CZ" sz="1400" dirty="0" err="1" smtClean="0">
                <a:latin typeface="Courier New" pitchFamily="49" charset="0"/>
              </a:rPr>
              <a:t>OrderBy</a:t>
            </a:r>
            <a:r>
              <a:rPr lang="cs-CZ" sz="1400" dirty="0" smtClean="0">
                <a:latin typeface="Courier New" pitchFamily="49" charset="0"/>
              </a:rPr>
              <a:t>&lt;K&gt;(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&lt;T,K&gt; </a:t>
            </a:r>
            <a:r>
              <a:rPr lang="cs-CZ" sz="1400" dirty="0" err="1" smtClean="0">
                <a:latin typeface="Courier New" pitchFamily="49" charset="0"/>
              </a:rPr>
              <a:t>keyExpr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O&lt;T&gt; </a:t>
            </a:r>
            <a:r>
              <a:rPr lang="cs-CZ" sz="1400" dirty="0" err="1" smtClean="0">
                <a:latin typeface="Courier New" pitchFamily="49" charset="0"/>
              </a:rPr>
              <a:t>OrderByDescending</a:t>
            </a:r>
            <a:r>
              <a:rPr lang="cs-CZ" sz="1400" dirty="0" smtClean="0">
                <a:latin typeface="Courier New" pitchFamily="49" charset="0"/>
              </a:rPr>
              <a:t>&lt;K&gt;(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&lt;T,K&gt; </a:t>
            </a:r>
            <a:r>
              <a:rPr lang="cs-CZ" sz="1400" dirty="0" err="1" smtClean="0">
                <a:latin typeface="Courier New" pitchFamily="49" charset="0"/>
              </a:rPr>
              <a:t>keyExpr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C&lt;G&lt;K,T&gt;&gt; </a:t>
            </a:r>
            <a:r>
              <a:rPr lang="cs-CZ" sz="1400" dirty="0" err="1" smtClean="0">
                <a:latin typeface="Courier New" pitchFamily="49" charset="0"/>
              </a:rPr>
              <a:t>GroupBy</a:t>
            </a:r>
            <a:r>
              <a:rPr lang="cs-CZ" sz="1400" dirty="0" smtClean="0">
                <a:latin typeface="Courier New" pitchFamily="49" charset="0"/>
              </a:rPr>
              <a:t>&lt;K&gt;(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&lt;T,K&gt; </a:t>
            </a:r>
            <a:r>
              <a:rPr lang="cs-CZ" sz="1400" dirty="0" err="1" smtClean="0">
                <a:latin typeface="Courier New" pitchFamily="49" charset="0"/>
              </a:rPr>
              <a:t>keyExpr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cs-CZ" sz="1400" dirty="0" smtClean="0">
                <a:latin typeface="Courier New" pitchFamily="49" charset="0"/>
              </a:rPr>
              <a:t>	public C&lt;G&lt;K,E&gt;&gt; </a:t>
            </a:r>
            <a:r>
              <a:rPr lang="cs-CZ" sz="1400" dirty="0" err="1" smtClean="0">
                <a:latin typeface="Courier New" pitchFamily="49" charset="0"/>
              </a:rPr>
              <a:t>GroupBy</a:t>
            </a:r>
            <a:r>
              <a:rPr lang="cs-CZ" sz="1400" dirty="0" smtClean="0">
                <a:latin typeface="Courier New" pitchFamily="49" charset="0"/>
              </a:rPr>
              <a:t>&lt;K,E&gt;(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&lt;T,K&gt; </a:t>
            </a:r>
            <a:r>
              <a:rPr lang="cs-CZ" sz="1400" dirty="0" err="1" smtClean="0">
                <a:latin typeface="Courier New" pitchFamily="49" charset="0"/>
              </a:rPr>
              <a:t>keyExpr</a:t>
            </a:r>
            <a:r>
              <a:rPr lang="cs-CZ" sz="1400" dirty="0" smtClean="0">
                <a:latin typeface="Courier New" pitchFamily="49" charset="0"/>
              </a:rPr>
              <a:t>, </a:t>
            </a:r>
            <a:r>
              <a:rPr lang="cs-CZ" sz="1400" dirty="0" err="1" smtClean="0">
                <a:latin typeface="Courier New" pitchFamily="49" charset="0"/>
              </a:rPr>
              <a:t>Func</a:t>
            </a:r>
            <a:r>
              <a:rPr lang="cs-CZ" sz="1400" dirty="0" smtClean="0">
                <a:latin typeface="Courier New" pitchFamily="49" charset="0"/>
              </a:rPr>
              <a:t>&lt;T,E&gt;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cs-CZ" sz="1400" dirty="0" err="1" smtClean="0">
                <a:latin typeface="Courier New" pitchFamily="49" charset="0"/>
              </a:rPr>
              <a:t>elemExpr</a:t>
            </a:r>
            <a:r>
              <a:rPr lang="cs-CZ" sz="1400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>
                <a:latin typeface="Courier New" pitchFamily="49" charset="0"/>
              </a:rPr>
              <a:t>	</a:t>
            </a:r>
            <a:r>
              <a:rPr lang="en-US" sz="1400" dirty="0" smtClean="0">
                <a:latin typeface="Courier New" pitchFamily="49" charset="0"/>
              </a:rPr>
              <a:t>}</a:t>
            </a:r>
            <a:endParaRPr lang="cs-CZ" sz="1400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42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LINQ to Objects</a:t>
            </a:r>
            <a:endParaRPr lang="cs-CZ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196975"/>
            <a:ext cx="9144000" cy="5105400"/>
          </a:xfrm>
        </p:spPr>
        <p:txBody>
          <a:bodyPr/>
          <a:lstStyle/>
          <a:p>
            <a:r>
              <a:rPr lang="en-US" sz="1400" dirty="0" smtClean="0"/>
              <a:t>Set of generic extension methods (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Select</a:t>
            </a:r>
            <a:r>
              <a:rPr lang="en-US" sz="1400" dirty="0" smtClean="0"/>
              <a:t>,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Where</a:t>
            </a:r>
            <a:r>
              <a:rPr lang="en-US" sz="1400" dirty="0" smtClean="0"/>
              <a:t>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OrderBy</a:t>
            </a:r>
            <a:r>
              <a:rPr lang="en-US" sz="1400" dirty="0" smtClean="0"/>
              <a:t>, etc.) implemented for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&lt;T&gt;</a:t>
            </a:r>
            <a:r>
              <a:rPr lang="en-US" sz="1400" dirty="0" smtClean="0"/>
              <a:t> interface (provided by static class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Enumerable</a:t>
            </a:r>
            <a:r>
              <a:rPr lang="en-US" sz="1400" dirty="0" smtClean="0"/>
              <a:t>), example:</a:t>
            </a:r>
          </a:p>
          <a:p>
            <a:endParaRPr lang="en-US" sz="1400" dirty="0" smtClean="0"/>
          </a:p>
          <a:p>
            <a:pPr>
              <a:buFontTx/>
              <a:buNone/>
            </a:pPr>
            <a:r>
              <a:rPr lang="en-US" sz="1400" dirty="0" smtClean="0"/>
              <a:t>	</a:t>
            </a:r>
            <a:r>
              <a:rPr lang="en-US" sz="1400" dirty="0" err="1" smtClean="0">
                <a:latin typeface="Courier New" pitchFamily="49" charset="0"/>
              </a:rPr>
              <a:t>int</a:t>
            </a:r>
            <a:r>
              <a:rPr lang="en-US" sz="1400" dirty="0" smtClean="0">
                <a:latin typeface="Courier New" pitchFamily="49" charset="0"/>
              </a:rPr>
              <a:t>[] numbers = { 5, 4, 1, 3, 9, 8, 6, 7, 2, 0 };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   	</a:t>
            </a:r>
            <a:r>
              <a:rPr lang="en-US" sz="1400" dirty="0" err="1" smtClean="0">
                <a:latin typeface="Courier New" pitchFamily="49" charset="0"/>
              </a:rPr>
              <a:t>var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numberGroups</a:t>
            </a:r>
            <a:r>
              <a:rPr lang="en-US" sz="1400" dirty="0" smtClean="0">
                <a:latin typeface="Courier New" pitchFamily="49" charset="0"/>
              </a:rPr>
              <a:t> = </a:t>
            </a:r>
            <a:r>
              <a:rPr lang="en-US" sz="1400" b="1" dirty="0" smtClean="0">
                <a:latin typeface="Courier New" pitchFamily="49" charset="0"/>
              </a:rPr>
              <a:t>from</a:t>
            </a:r>
            <a:r>
              <a:rPr lang="en-US" sz="1400" dirty="0" smtClean="0">
                <a:latin typeface="Courier New" pitchFamily="49" charset="0"/>
              </a:rPr>
              <a:t> n </a:t>
            </a:r>
            <a:r>
              <a:rPr lang="en-US" sz="1400" b="1" dirty="0" smtClean="0">
                <a:latin typeface="Courier New" pitchFamily="49" charset="0"/>
              </a:rPr>
              <a:t>in</a:t>
            </a:r>
            <a:r>
              <a:rPr lang="en-US" sz="1400" dirty="0" smtClean="0">
                <a:latin typeface="Courier New" pitchFamily="49" charset="0"/>
              </a:rPr>
              <a:t> numbers </a:t>
            </a:r>
            <a:r>
              <a:rPr lang="en-US" sz="1400" b="1" dirty="0" smtClean="0">
                <a:latin typeface="Courier New" pitchFamily="49" charset="0"/>
              </a:rPr>
              <a:t>group</a:t>
            </a:r>
            <a:r>
              <a:rPr lang="en-US" sz="1400" dirty="0" smtClean="0">
                <a:latin typeface="Courier New" pitchFamily="49" charset="0"/>
              </a:rPr>
              <a:t> n </a:t>
            </a:r>
            <a:r>
              <a:rPr lang="en-US" sz="1400" b="1" dirty="0" smtClean="0">
                <a:latin typeface="Courier New" pitchFamily="49" charset="0"/>
              </a:rPr>
              <a:t>by</a:t>
            </a:r>
            <a:r>
              <a:rPr lang="en-US" sz="1400" dirty="0" smtClean="0">
                <a:latin typeface="Courier New" pitchFamily="49" charset="0"/>
              </a:rPr>
              <a:t> n % 5 </a:t>
            </a:r>
            <a:r>
              <a:rPr lang="en-US" sz="1400" b="1" dirty="0" smtClean="0">
                <a:latin typeface="Courier New" pitchFamily="49" charset="0"/>
              </a:rPr>
              <a:t>into</a:t>
            </a:r>
            <a:r>
              <a:rPr lang="en-US" sz="1400" dirty="0" smtClean="0">
                <a:latin typeface="Courier New" pitchFamily="49" charset="0"/>
              </a:rPr>
              <a:t> g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                   </a:t>
            </a:r>
            <a:r>
              <a:rPr lang="en-US" sz="1400" b="1" dirty="0" smtClean="0">
                <a:latin typeface="Courier New" pitchFamily="49" charset="0"/>
              </a:rPr>
              <a:t>select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new</a:t>
            </a:r>
            <a:r>
              <a:rPr lang="en-US" sz="1400" dirty="0" smtClean="0">
                <a:latin typeface="Courier New" pitchFamily="49" charset="0"/>
              </a:rPr>
              <a:t> { Remainder = </a:t>
            </a:r>
            <a:r>
              <a:rPr lang="en-US" sz="1400" dirty="0" err="1" smtClean="0">
                <a:latin typeface="Courier New" pitchFamily="49" charset="0"/>
              </a:rPr>
              <a:t>g</a:t>
            </a:r>
            <a:r>
              <a:rPr lang="en-US" sz="1400" b="1" dirty="0" err="1" smtClean="0">
                <a:latin typeface="Courier New" pitchFamily="49" charset="0"/>
              </a:rPr>
              <a:t>.Key</a:t>
            </a:r>
            <a:r>
              <a:rPr lang="en-US" sz="1400" dirty="0" smtClean="0">
                <a:latin typeface="Courier New" pitchFamily="49" charset="0"/>
              </a:rPr>
              <a:t>, Numbers = g };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</a:t>
            </a:r>
            <a:r>
              <a:rPr lang="en-US" sz="1400" dirty="0" err="1" smtClean="0">
                <a:latin typeface="Courier New" pitchFamily="49" charset="0"/>
              </a:rPr>
              <a:t>foreach</a:t>
            </a:r>
            <a:r>
              <a:rPr lang="en-US" sz="1400" dirty="0" smtClean="0">
                <a:latin typeface="Courier New" pitchFamily="49" charset="0"/>
              </a:rPr>
              <a:t> (</a:t>
            </a:r>
            <a:r>
              <a:rPr lang="en-US" sz="1400" dirty="0" err="1" smtClean="0">
                <a:latin typeface="Courier New" pitchFamily="49" charset="0"/>
              </a:rPr>
              <a:t>var</a:t>
            </a:r>
            <a:r>
              <a:rPr lang="en-US" sz="1400" dirty="0" smtClean="0">
                <a:latin typeface="Courier New" pitchFamily="49" charset="0"/>
              </a:rPr>
              <a:t> g in </a:t>
            </a:r>
            <a:r>
              <a:rPr lang="en-US" sz="1400" dirty="0" err="1" smtClean="0">
                <a:latin typeface="Courier New" pitchFamily="49" charset="0"/>
              </a:rPr>
              <a:t>numberGroups</a:t>
            </a:r>
            <a:r>
              <a:rPr lang="en-US" sz="1400" dirty="0" smtClean="0">
                <a:latin typeface="Courier New" pitchFamily="49" charset="0"/>
              </a:rPr>
              <a:t>) {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</a:t>
            </a:r>
            <a:r>
              <a:rPr lang="en-US" sz="1400" dirty="0" err="1" smtClean="0">
                <a:latin typeface="Courier New" pitchFamily="49" charset="0"/>
              </a:rPr>
              <a:t>Console.WriteLine</a:t>
            </a:r>
            <a:r>
              <a:rPr lang="en-US" sz="1400" dirty="0" smtClean="0">
                <a:latin typeface="Courier New" pitchFamily="49" charset="0"/>
              </a:rPr>
              <a:t>(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     "Numbers with a remainder of {0} when divided by 5:", </a:t>
            </a:r>
            <a:r>
              <a:rPr lang="en-US" sz="1400" dirty="0" err="1" smtClean="0">
                <a:latin typeface="Courier New" pitchFamily="49" charset="0"/>
              </a:rPr>
              <a:t>g.Remainder</a:t>
            </a:r>
            <a:endParaRPr lang="en-US" sz="14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);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</a:t>
            </a:r>
            <a:r>
              <a:rPr lang="en-US" sz="1400" dirty="0" err="1" smtClean="0">
                <a:latin typeface="Courier New" pitchFamily="49" charset="0"/>
              </a:rPr>
              <a:t>foreach</a:t>
            </a:r>
            <a:r>
              <a:rPr lang="en-US" sz="1400" dirty="0" smtClean="0">
                <a:latin typeface="Courier New" pitchFamily="49" charset="0"/>
              </a:rPr>
              <a:t> (</a:t>
            </a:r>
            <a:r>
              <a:rPr lang="en-US" sz="1400" dirty="0" err="1" smtClean="0">
                <a:latin typeface="Courier New" pitchFamily="49" charset="0"/>
              </a:rPr>
              <a:t>int</a:t>
            </a:r>
            <a:r>
              <a:rPr lang="en-US" sz="1400" dirty="0" smtClean="0">
                <a:latin typeface="Courier New" pitchFamily="49" charset="0"/>
              </a:rPr>
              <a:t> n in </a:t>
            </a:r>
            <a:r>
              <a:rPr lang="en-US" sz="1400" dirty="0" err="1" smtClean="0">
                <a:latin typeface="Courier New" pitchFamily="49" charset="0"/>
              </a:rPr>
              <a:t>g.Numbers</a:t>
            </a:r>
            <a:r>
              <a:rPr lang="en-US" sz="1400" dirty="0" smtClean="0">
                <a:latin typeface="Courier New" pitchFamily="49" charset="0"/>
              </a:rPr>
              <a:t>) {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	</a:t>
            </a:r>
            <a:r>
              <a:rPr lang="en-US" sz="1400" dirty="0" err="1" smtClean="0">
                <a:latin typeface="Courier New" pitchFamily="49" charset="0"/>
              </a:rPr>
              <a:t>Console.WriteLine</a:t>
            </a:r>
            <a:r>
              <a:rPr lang="en-US" sz="1400" dirty="0" smtClean="0">
                <a:latin typeface="Courier New" pitchFamily="49" charset="0"/>
              </a:rPr>
              <a:t>(n);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	}</a:t>
            </a:r>
          </a:p>
          <a:p>
            <a:pPr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	}</a:t>
            </a:r>
          </a:p>
          <a:p>
            <a:pPr>
              <a:buFontTx/>
              <a:buNone/>
            </a:pPr>
            <a:endParaRPr lang="en-US" sz="1400" dirty="0" smtClean="0">
              <a:latin typeface="Courier New" pitchFamily="49" charset="0"/>
            </a:endParaRPr>
          </a:p>
          <a:p>
            <a:r>
              <a:rPr lang="en-US" sz="1400" dirty="0" smtClean="0"/>
              <a:t>LINQ to * - Classes for * data access using query expressions</a:t>
            </a:r>
          </a:p>
          <a:p>
            <a:endParaRPr lang="en-US" sz="1400" dirty="0" smtClean="0"/>
          </a:p>
          <a:p>
            <a:r>
              <a:rPr lang="en-US" sz="1400" dirty="0" smtClean="0"/>
              <a:t>NOTE: For any LINQ  implementation it is commonly expected (but not</a:t>
            </a:r>
            <a:br>
              <a:rPr lang="en-US" sz="1400" dirty="0" smtClean="0"/>
            </a:br>
            <a:r>
              <a:rPr lang="en-US" sz="1400" dirty="0" smtClean="0"/>
              <a:t>enforced [see </a:t>
            </a:r>
            <a:r>
              <a:rPr lang="en-US" sz="1400" dirty="0" err="1" smtClean="0"/>
              <a:t>LinqToNothing</a:t>
            </a:r>
            <a:r>
              <a:rPr lang="en-US" sz="1400" dirty="0" smtClean="0"/>
              <a:t> example]), that the “resulting” type of any</a:t>
            </a:r>
            <a:br>
              <a:rPr lang="en-US" sz="1400" dirty="0" smtClean="0"/>
            </a:br>
            <a:r>
              <a:rPr lang="en-US" sz="1400" dirty="0" smtClean="0"/>
              <a:t>query implements at least the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400" dirty="0" smtClean="0"/>
              <a:t> interface.</a:t>
            </a:r>
          </a:p>
          <a:p>
            <a:pPr marL="0" indent="0">
              <a:buNone/>
            </a:pPr>
            <a:endParaRPr lang="cs-CZ" sz="1400" dirty="0" smtClean="0"/>
          </a:p>
        </p:txBody>
      </p:sp>
      <p:sp>
        <p:nvSpPr>
          <p:cNvPr id="64517" name="Rectangle 4"/>
          <p:cNvSpPr>
            <a:spLocks noChangeArrowheads="1"/>
          </p:cNvSpPr>
          <p:nvPr/>
        </p:nvSpPr>
        <p:spPr bwMode="auto">
          <a:xfrm>
            <a:off x="6084169" y="3716808"/>
            <a:ext cx="2952328" cy="23764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cs-CZ" sz="1000" dirty="0" err="1">
                <a:solidFill>
                  <a:schemeClr val="bg1"/>
                </a:solidFill>
              </a:rPr>
              <a:t>Numbers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with</a:t>
            </a:r>
            <a:r>
              <a:rPr lang="cs-CZ" sz="1000" dirty="0">
                <a:solidFill>
                  <a:schemeClr val="bg1"/>
                </a:solidFill>
              </a:rPr>
              <a:t> a </a:t>
            </a:r>
            <a:r>
              <a:rPr lang="cs-CZ" sz="1000" dirty="0" err="1">
                <a:solidFill>
                  <a:schemeClr val="bg1"/>
                </a:solidFill>
              </a:rPr>
              <a:t>remainder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of</a:t>
            </a:r>
            <a:r>
              <a:rPr lang="cs-CZ" sz="1000" dirty="0">
                <a:solidFill>
                  <a:schemeClr val="bg1"/>
                </a:solidFill>
              </a:rPr>
              <a:t> 0 </a:t>
            </a:r>
            <a:r>
              <a:rPr lang="cs-CZ" sz="1000" dirty="0" err="1">
                <a:solidFill>
                  <a:schemeClr val="bg1"/>
                </a:solidFill>
              </a:rPr>
              <a:t>when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divided</a:t>
            </a:r>
            <a:r>
              <a:rPr lang="cs-CZ" sz="1000" dirty="0">
                <a:solidFill>
                  <a:schemeClr val="bg1"/>
                </a:solidFill>
              </a:rPr>
              <a:t> by 5: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5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0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 err="1">
                <a:solidFill>
                  <a:schemeClr val="bg1"/>
                </a:solidFill>
              </a:rPr>
              <a:t>Numbers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with</a:t>
            </a:r>
            <a:r>
              <a:rPr lang="cs-CZ" sz="1000" dirty="0">
                <a:solidFill>
                  <a:schemeClr val="bg1"/>
                </a:solidFill>
              </a:rPr>
              <a:t> a </a:t>
            </a:r>
            <a:r>
              <a:rPr lang="cs-CZ" sz="1000" dirty="0" err="1">
                <a:solidFill>
                  <a:schemeClr val="bg1"/>
                </a:solidFill>
              </a:rPr>
              <a:t>remainder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of</a:t>
            </a:r>
            <a:r>
              <a:rPr lang="cs-CZ" sz="1000" dirty="0">
                <a:solidFill>
                  <a:schemeClr val="bg1"/>
                </a:solidFill>
              </a:rPr>
              <a:t> 4 </a:t>
            </a:r>
            <a:r>
              <a:rPr lang="cs-CZ" sz="1000" dirty="0" err="1">
                <a:solidFill>
                  <a:schemeClr val="bg1"/>
                </a:solidFill>
              </a:rPr>
              <a:t>when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divided</a:t>
            </a:r>
            <a:r>
              <a:rPr lang="cs-CZ" sz="1000" dirty="0">
                <a:solidFill>
                  <a:schemeClr val="bg1"/>
                </a:solidFill>
              </a:rPr>
              <a:t> by 5: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4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9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 err="1">
                <a:solidFill>
                  <a:schemeClr val="bg1"/>
                </a:solidFill>
              </a:rPr>
              <a:t>Numbers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with</a:t>
            </a:r>
            <a:r>
              <a:rPr lang="cs-CZ" sz="1000" dirty="0">
                <a:solidFill>
                  <a:schemeClr val="bg1"/>
                </a:solidFill>
              </a:rPr>
              <a:t> a </a:t>
            </a:r>
            <a:r>
              <a:rPr lang="cs-CZ" sz="1000" dirty="0" err="1">
                <a:solidFill>
                  <a:schemeClr val="bg1"/>
                </a:solidFill>
              </a:rPr>
              <a:t>remainder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of</a:t>
            </a:r>
            <a:r>
              <a:rPr lang="cs-CZ" sz="1000" dirty="0">
                <a:solidFill>
                  <a:schemeClr val="bg1"/>
                </a:solidFill>
              </a:rPr>
              <a:t> 1 </a:t>
            </a:r>
            <a:r>
              <a:rPr lang="cs-CZ" sz="1000" dirty="0" err="1">
                <a:solidFill>
                  <a:schemeClr val="bg1"/>
                </a:solidFill>
              </a:rPr>
              <a:t>when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divided</a:t>
            </a:r>
            <a:r>
              <a:rPr lang="cs-CZ" sz="1000" dirty="0">
                <a:solidFill>
                  <a:schemeClr val="bg1"/>
                </a:solidFill>
              </a:rPr>
              <a:t> by 5: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1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6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 err="1">
                <a:solidFill>
                  <a:schemeClr val="bg1"/>
                </a:solidFill>
              </a:rPr>
              <a:t>Numbers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with</a:t>
            </a:r>
            <a:r>
              <a:rPr lang="cs-CZ" sz="1000" dirty="0">
                <a:solidFill>
                  <a:schemeClr val="bg1"/>
                </a:solidFill>
              </a:rPr>
              <a:t> a </a:t>
            </a:r>
            <a:r>
              <a:rPr lang="cs-CZ" sz="1000" dirty="0" err="1">
                <a:solidFill>
                  <a:schemeClr val="bg1"/>
                </a:solidFill>
              </a:rPr>
              <a:t>remainder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of</a:t>
            </a:r>
            <a:r>
              <a:rPr lang="cs-CZ" sz="1000" dirty="0">
                <a:solidFill>
                  <a:schemeClr val="bg1"/>
                </a:solidFill>
              </a:rPr>
              <a:t> 3 </a:t>
            </a:r>
            <a:r>
              <a:rPr lang="cs-CZ" sz="1000" dirty="0" err="1">
                <a:solidFill>
                  <a:schemeClr val="bg1"/>
                </a:solidFill>
              </a:rPr>
              <a:t>when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divided</a:t>
            </a:r>
            <a:r>
              <a:rPr lang="cs-CZ" sz="1000" dirty="0">
                <a:solidFill>
                  <a:schemeClr val="bg1"/>
                </a:solidFill>
              </a:rPr>
              <a:t> by 5: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3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8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 err="1">
                <a:solidFill>
                  <a:schemeClr val="bg1"/>
                </a:solidFill>
              </a:rPr>
              <a:t>Numbers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with</a:t>
            </a:r>
            <a:r>
              <a:rPr lang="cs-CZ" sz="1000" dirty="0">
                <a:solidFill>
                  <a:schemeClr val="bg1"/>
                </a:solidFill>
              </a:rPr>
              <a:t> a </a:t>
            </a:r>
            <a:r>
              <a:rPr lang="cs-CZ" sz="1000" dirty="0" err="1">
                <a:solidFill>
                  <a:schemeClr val="bg1"/>
                </a:solidFill>
              </a:rPr>
              <a:t>remainder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of</a:t>
            </a:r>
            <a:r>
              <a:rPr lang="cs-CZ" sz="1000" dirty="0">
                <a:solidFill>
                  <a:schemeClr val="bg1"/>
                </a:solidFill>
              </a:rPr>
              <a:t> 2 </a:t>
            </a:r>
            <a:r>
              <a:rPr lang="cs-CZ" sz="1000" dirty="0" err="1">
                <a:solidFill>
                  <a:schemeClr val="bg1"/>
                </a:solidFill>
              </a:rPr>
              <a:t>when</a:t>
            </a:r>
            <a:r>
              <a:rPr lang="cs-CZ" sz="1000" dirty="0">
                <a:solidFill>
                  <a:schemeClr val="bg1"/>
                </a:solidFill>
              </a:rPr>
              <a:t> </a:t>
            </a:r>
            <a:r>
              <a:rPr lang="cs-CZ" sz="1000" dirty="0" err="1">
                <a:solidFill>
                  <a:schemeClr val="bg1"/>
                </a:solidFill>
              </a:rPr>
              <a:t>divided</a:t>
            </a:r>
            <a:r>
              <a:rPr lang="cs-CZ" sz="1000" dirty="0">
                <a:solidFill>
                  <a:schemeClr val="bg1"/>
                </a:solidFill>
              </a:rPr>
              <a:t> by 5: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7</a:t>
            </a:r>
            <a:br>
              <a:rPr lang="cs-CZ" sz="1000" dirty="0">
                <a:solidFill>
                  <a:schemeClr val="bg1"/>
                </a:solidFill>
              </a:rPr>
            </a:br>
            <a:r>
              <a:rPr lang="cs-CZ" sz="1000" dirty="0">
                <a:solidFill>
                  <a:schemeClr val="bg1"/>
                </a:solidFill>
              </a:rPr>
              <a:t>2</a:t>
            </a:r>
            <a:br>
              <a:rPr lang="cs-CZ" sz="1000" dirty="0">
                <a:solidFill>
                  <a:schemeClr val="bg1"/>
                </a:solidFill>
              </a:rPr>
            </a:br>
            <a:endParaRPr lang="cs-CZ" sz="1000" dirty="0">
              <a:solidFill>
                <a:schemeClr val="bg1"/>
              </a:solidFill>
            </a:endParaRPr>
          </a:p>
        </p:txBody>
      </p:sp>
      <p:sp>
        <p:nvSpPr>
          <p:cNvPr id="2" name="Šipka dolů 1"/>
          <p:cNvSpPr/>
          <p:nvPr/>
        </p:nvSpPr>
        <p:spPr>
          <a:xfrm rot="8209933">
            <a:off x="4602060" y="5950172"/>
            <a:ext cx="432048" cy="50405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1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</p:spPr>
        <p:txBody>
          <a:bodyPr/>
          <a:lstStyle/>
          <a:p>
            <a:pPr>
              <a:defRPr/>
            </a:pPr>
            <a:r>
              <a:rPr lang="en-US" sz="2800" smtClean="0"/>
              <a:t>Partial Methods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539750" y="1196975"/>
            <a:ext cx="8077200" cy="5105400"/>
          </a:xfrm>
        </p:spPr>
        <p:txBody>
          <a:bodyPr/>
          <a:lstStyle/>
          <a:p>
            <a:r>
              <a:rPr lang="en-US" sz="1200" smtClean="0"/>
              <a:t>Can appear only in partial classes or structs, and must be void, private and without out parameters: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partial class A {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	string _name;</a:t>
            </a:r>
          </a:p>
          <a:p>
            <a:pPr>
              <a:buFontTx/>
              <a:buNone/>
            </a:pPr>
            <a:endParaRPr lang="en-US" sz="120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	</a:t>
            </a:r>
            <a:r>
              <a:rPr lang="en-US" sz="1200" b="1" smtClean="0">
                <a:latin typeface="Courier New" pitchFamily="49" charset="0"/>
              </a:rPr>
              <a:t>partial void OnNameChanged();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	public string Name {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		set {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			_name = value;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			</a:t>
            </a:r>
            <a:r>
              <a:rPr lang="en-US" sz="1200" b="1" smtClean="0">
                <a:latin typeface="Courier New" pitchFamily="49" charset="0"/>
              </a:rPr>
              <a:t>OnNameChanged();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		}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	}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}</a:t>
            </a:r>
          </a:p>
          <a:p>
            <a:pPr>
              <a:buFontTx/>
              <a:buNone/>
            </a:pPr>
            <a:endParaRPr lang="en-US" sz="120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partial class A {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	</a:t>
            </a:r>
            <a:r>
              <a:rPr lang="en-US" sz="1200" b="1" smtClean="0">
                <a:latin typeface="Courier New" pitchFamily="49" charset="0"/>
              </a:rPr>
              <a:t>partial void OnNameChanged() {</a:t>
            </a:r>
          </a:p>
          <a:p>
            <a:pPr>
              <a:buFontTx/>
              <a:buNone/>
            </a:pPr>
            <a:r>
              <a:rPr lang="en-US" sz="1200" b="1" smtClean="0">
                <a:latin typeface="Courier New" pitchFamily="49" charset="0"/>
              </a:rPr>
              <a:t>			// Do something</a:t>
            </a:r>
          </a:p>
          <a:p>
            <a:pPr>
              <a:buFontTx/>
              <a:buNone/>
            </a:pPr>
            <a:r>
              <a:rPr lang="en-US" sz="1200" b="1" smtClean="0">
                <a:latin typeface="Courier New" pitchFamily="49" charset="0"/>
              </a:rPr>
              <a:t>		}</a:t>
            </a:r>
          </a:p>
          <a:p>
            <a:pPr>
              <a:buFontTx/>
              <a:buNone/>
            </a:pPr>
            <a:r>
              <a:rPr lang="en-US" sz="1200" smtClean="0">
                <a:latin typeface="Courier New" pitchFamily="49" charset="0"/>
              </a:rPr>
              <a:t>	}</a:t>
            </a:r>
            <a:r>
              <a:rPr lang="en-US" sz="1200" smtClean="0"/>
              <a:t> </a:t>
            </a:r>
          </a:p>
          <a:p>
            <a:pPr>
              <a:buFontTx/>
              <a:buNone/>
            </a:pPr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193788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30105</TotalTime>
  <Words>181</Words>
  <Application>Microsoft Office PowerPoint</Application>
  <PresentationFormat>Předvádění na obrazovce (4:3)</PresentationFormat>
  <Paragraphs>128</Paragraphs>
  <Slides>9</Slides>
  <Notes>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D3S template</vt:lpstr>
      <vt:lpstr>Advanced .NET Programming I 6th Lecture</vt:lpstr>
      <vt:lpstr>Anonymous Types</vt:lpstr>
      <vt:lpstr>Query Expressions – Examples</vt:lpstr>
      <vt:lpstr>Query Expressions – Examples</vt:lpstr>
      <vt:lpstr>Query Expressions – Examples</vt:lpstr>
      <vt:lpstr>Query Expressions – Examples</vt:lpstr>
      <vt:lpstr>Query Expressions</vt:lpstr>
      <vt:lpstr>LINQ to Objects</vt:lpstr>
      <vt:lpstr>Partial Methods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205</cp:revision>
  <dcterms:created xsi:type="dcterms:W3CDTF">2006-10-10T18:27:24Z</dcterms:created>
  <dcterms:modified xsi:type="dcterms:W3CDTF">2018-03-28T14:46:57Z</dcterms:modified>
</cp:coreProperties>
</file>